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3"/>
  </p:notesMasterIdLst>
  <p:handoutMasterIdLst>
    <p:handoutMasterId r:id="rId14"/>
  </p:handoutMasterIdLst>
  <p:sldIdLst>
    <p:sldId id="303" r:id="rId5"/>
    <p:sldId id="1123" r:id="rId6"/>
    <p:sldId id="1124" r:id="rId7"/>
    <p:sldId id="810" r:id="rId8"/>
    <p:sldId id="1125" r:id="rId9"/>
    <p:sldId id="1126" r:id="rId10"/>
    <p:sldId id="1121" r:id="rId11"/>
    <p:sldId id="1122" r:id="rId12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LaeYoung April19 (LG Electronics)" initials="LY" lastIdx="1" clrIdx="1">
    <p:extLst>
      <p:ext uri="{19B8F6BF-5375-455C-9EA6-DF929625EA0E}">
        <p15:presenceInfo xmlns:p15="http://schemas.microsoft.com/office/powerpoint/2012/main" userId="LaeYoung April19 (LG Electronics)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9D9D9"/>
    <a:srgbClr val="CCFFCC"/>
    <a:srgbClr val="CC00FF"/>
    <a:srgbClr val="FF99CC"/>
    <a:srgbClr val="FF3300"/>
    <a:srgbClr val="FF99FF"/>
    <a:srgbClr val="FFCCFF"/>
    <a:srgbClr val="FF33CC"/>
    <a:srgbClr val="FF6699"/>
    <a:srgbClr val="62A1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01360F3-6276-4F52-8359-6B2B7AEC1503}" v="23" dt="2025-09-03T09:59:47.786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40" autoAdjust="0"/>
    <p:restoredTop sz="97097" autoAdjust="0"/>
  </p:normalViewPr>
  <p:slideViewPr>
    <p:cSldViewPr snapToGrid="0">
      <p:cViewPr varScale="1">
        <p:scale>
          <a:sx n="127" d="100"/>
          <a:sy n="127" d="100"/>
        </p:scale>
        <p:origin x="942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4062" y="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ma, Malla Reddy" userId="f7a08217-848a-4361-9f6b-a22cc0d7391f" providerId="ADAL" clId="{301360F3-6276-4F52-8359-6B2B7AEC1503}"/>
    <pc:docChg chg="custSel addSld delSld modSld modMainMaster">
      <pc:chgData name="Sama, Malla Reddy" userId="f7a08217-848a-4361-9f6b-a22cc0d7391f" providerId="ADAL" clId="{301360F3-6276-4F52-8359-6B2B7AEC1503}" dt="2025-09-03T09:59:47.790" v="127"/>
      <pc:docMkLst>
        <pc:docMk/>
      </pc:docMkLst>
      <pc:sldChg chg="add">
        <pc:chgData name="Sama, Malla Reddy" userId="f7a08217-848a-4361-9f6b-a22cc0d7391f" providerId="ADAL" clId="{301360F3-6276-4F52-8359-6B2B7AEC1503}" dt="2025-09-03T09:52:09.566" v="4"/>
        <pc:sldMkLst>
          <pc:docMk/>
          <pc:sldMk cId="656168095" sldId="810"/>
        </pc:sldMkLst>
      </pc:sldChg>
      <pc:sldChg chg="del">
        <pc:chgData name="Sama, Malla Reddy" userId="f7a08217-848a-4361-9f6b-a22cc0d7391f" providerId="ADAL" clId="{301360F3-6276-4F52-8359-6B2B7AEC1503}" dt="2025-09-03T09:52:12.336" v="5" actId="47"/>
        <pc:sldMkLst>
          <pc:docMk/>
          <pc:sldMk cId="3655736776" sldId="1120"/>
        </pc:sldMkLst>
      </pc:sldChg>
      <pc:sldChg chg="modSp mod">
        <pc:chgData name="Sama, Malla Reddy" userId="f7a08217-848a-4361-9f6b-a22cc0d7391f" providerId="ADAL" clId="{301360F3-6276-4F52-8359-6B2B7AEC1503}" dt="2025-09-03T09:58:25.433" v="124" actId="20577"/>
        <pc:sldMkLst>
          <pc:docMk/>
          <pc:sldMk cId="716622103" sldId="1123"/>
        </pc:sldMkLst>
        <pc:spChg chg="mod">
          <ac:chgData name="Sama, Malla Reddy" userId="f7a08217-848a-4361-9f6b-a22cc0d7391f" providerId="ADAL" clId="{301360F3-6276-4F52-8359-6B2B7AEC1503}" dt="2025-09-03T09:52:34.035" v="7" actId="20577"/>
          <ac:spMkLst>
            <pc:docMk/>
            <pc:sldMk cId="716622103" sldId="1123"/>
            <ac:spMk id="2" creationId="{D1227D84-9B2B-EE6F-FC10-08298B62DCB4}"/>
          </ac:spMkLst>
        </pc:spChg>
        <pc:spChg chg="mod">
          <ac:chgData name="Sama, Malla Reddy" userId="f7a08217-848a-4361-9f6b-a22cc0d7391f" providerId="ADAL" clId="{301360F3-6276-4F52-8359-6B2B7AEC1503}" dt="2025-09-03T09:58:25.433" v="124" actId="20577"/>
          <ac:spMkLst>
            <pc:docMk/>
            <pc:sldMk cId="716622103" sldId="1123"/>
            <ac:spMk id="6" creationId="{AFB1F1D7-CBEF-6EBF-5C6A-674596307D1C}"/>
          </ac:spMkLst>
        </pc:spChg>
      </pc:sldChg>
      <pc:sldChg chg="modSp mod">
        <pc:chgData name="Sama, Malla Reddy" userId="f7a08217-848a-4361-9f6b-a22cc0d7391f" providerId="ADAL" clId="{301360F3-6276-4F52-8359-6B2B7AEC1503}" dt="2025-09-03T09:58:19.942" v="121" actId="20577"/>
        <pc:sldMkLst>
          <pc:docMk/>
          <pc:sldMk cId="1634482662" sldId="1124"/>
        </pc:sldMkLst>
        <pc:spChg chg="mod">
          <ac:chgData name="Sama, Malla Reddy" userId="f7a08217-848a-4361-9f6b-a22cc0d7391f" providerId="ADAL" clId="{301360F3-6276-4F52-8359-6B2B7AEC1503}" dt="2025-09-03T09:52:57.615" v="10" actId="20577"/>
          <ac:spMkLst>
            <pc:docMk/>
            <pc:sldMk cId="1634482662" sldId="1124"/>
            <ac:spMk id="2" creationId="{362D2905-85E4-8957-504D-ADAAB3263E9B}"/>
          </ac:spMkLst>
        </pc:spChg>
        <pc:spChg chg="mod">
          <ac:chgData name="Sama, Malla Reddy" userId="f7a08217-848a-4361-9f6b-a22cc0d7391f" providerId="ADAL" clId="{301360F3-6276-4F52-8359-6B2B7AEC1503}" dt="2025-09-03T09:58:19.942" v="121" actId="20577"/>
          <ac:spMkLst>
            <pc:docMk/>
            <pc:sldMk cId="1634482662" sldId="1124"/>
            <ac:spMk id="6" creationId="{C098201D-E224-2CF5-4951-D73DAA398642}"/>
          </ac:spMkLst>
        </pc:spChg>
      </pc:sldChg>
      <pc:sldChg chg="add">
        <pc:chgData name="Sama, Malla Reddy" userId="f7a08217-848a-4361-9f6b-a22cc0d7391f" providerId="ADAL" clId="{301360F3-6276-4F52-8359-6B2B7AEC1503}" dt="2025-09-03T09:52:24.664" v="6"/>
        <pc:sldMkLst>
          <pc:docMk/>
          <pc:sldMk cId="2950535809" sldId="1125"/>
        </pc:sldMkLst>
      </pc:sldChg>
      <pc:sldChg chg="add">
        <pc:chgData name="Sama, Malla Reddy" userId="f7a08217-848a-4361-9f6b-a22cc0d7391f" providerId="ADAL" clId="{301360F3-6276-4F52-8359-6B2B7AEC1503}" dt="2025-09-03T09:52:24.664" v="6"/>
        <pc:sldMkLst>
          <pc:docMk/>
          <pc:sldMk cId="1768615285" sldId="1126"/>
        </pc:sldMkLst>
      </pc:sldChg>
      <pc:sldMasterChg chg="modSp modSldLayout">
        <pc:chgData name="Sama, Malla Reddy" userId="f7a08217-848a-4361-9f6b-a22cc0d7391f" providerId="ADAL" clId="{301360F3-6276-4F52-8359-6B2B7AEC1503}" dt="2025-09-03T09:59:47.790" v="127"/>
        <pc:sldMasterMkLst>
          <pc:docMk/>
          <pc:sldMasterMk cId="0" sldId="2147483729"/>
        </pc:sldMasterMkLst>
        <pc:spChg chg="mod">
          <ac:chgData name="Sama, Malla Reddy" userId="f7a08217-848a-4361-9f6b-a22cc0d7391f" providerId="ADAL" clId="{301360F3-6276-4F52-8359-6B2B7AEC1503}" dt="2025-09-03T09:51:34.371" v="3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Sama, Malla Reddy" userId="f7a08217-848a-4361-9f6b-a22cc0d7391f" providerId="ADAL" clId="{301360F3-6276-4F52-8359-6B2B7AEC1503}" dt="2025-09-03T09:59:47.790" v="127"/>
          <pc:sldLayoutMkLst>
            <pc:docMk/>
            <pc:sldMasterMk cId="0" sldId="2147483729"/>
            <pc:sldLayoutMk cId="719417900" sldId="2147483770"/>
          </pc:sldLayoutMkLst>
          <pc:spChg chg="mod">
            <ac:chgData name="Sama, Malla Reddy" userId="f7a08217-848a-4361-9f6b-a22cc0d7391f" providerId="ADAL" clId="{301360F3-6276-4F52-8359-6B2B7AEC1503}" dt="2025-09-03T09:59:47.790" v="12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  <pc:spChg chg="mod">
            <ac:chgData name="Sama, Malla Reddy" userId="f7a08217-848a-4361-9f6b-a22cc0d7391f" providerId="ADAL" clId="{301360F3-6276-4F52-8359-6B2B7AEC1503}" dt="2025-09-03T09:51:17.749" v="2"/>
            <ac:spMkLst>
              <pc:docMk/>
              <pc:sldMasterMk cId="0" sldId="2147483729"/>
              <pc:sldLayoutMk cId="719417900" sldId="2147483770"/>
              <ac:spMk id="7" creationId="{00000000-0000-0000-0000-000000000000}"/>
            </ac:spMkLst>
          </pc:spChg>
        </pc:sldLayoutChg>
      </pc:sldMasterChg>
    </pc:docChg>
  </pc:docChgLst>
  <pc:docChgLst>
    <pc:chgData name="Sama, Malla Reddy" userId="f7a08217-848a-4361-9f6b-a22cc0d7391f" providerId="ADAL" clId="{7C3411E4-F09C-4F24-9CC0-CF7CD7B6ED75}"/>
    <pc:docChg chg="undo custSel addSld delSld modSld sldOrd modMainMaster">
      <pc:chgData name="Sama, Malla Reddy" userId="f7a08217-848a-4361-9f6b-a22cc0d7391f" providerId="ADAL" clId="{7C3411E4-F09C-4F24-9CC0-CF7CD7B6ED75}" dt="2025-05-26T06:58:14.830" v="193" actId="20577"/>
      <pc:docMkLst>
        <pc:docMk/>
      </pc:docMkLst>
      <pc:sldChg chg="add del">
        <pc:chgData name="Sama, Malla Reddy" userId="f7a08217-848a-4361-9f6b-a22cc0d7391f" providerId="ADAL" clId="{7C3411E4-F09C-4F24-9CC0-CF7CD7B6ED75}" dt="2025-05-26T06:38:48.311" v="27" actId="2696"/>
        <pc:sldMkLst>
          <pc:docMk/>
          <pc:sldMk cId="287321685" sldId="795"/>
        </pc:sldMkLst>
      </pc:sldChg>
      <pc:sldChg chg="modSp add del mod">
        <pc:chgData name="Sama, Malla Reddy" userId="f7a08217-848a-4361-9f6b-a22cc0d7391f" providerId="ADAL" clId="{7C3411E4-F09C-4F24-9CC0-CF7CD7B6ED75}" dt="2025-05-26T06:39:38.863" v="39" actId="47"/>
        <pc:sldMkLst>
          <pc:docMk/>
          <pc:sldMk cId="1622656433" sldId="795"/>
        </pc:sldMkLst>
      </pc:sldChg>
      <pc:sldChg chg="del">
        <pc:chgData name="Sama, Malla Reddy" userId="f7a08217-848a-4361-9f6b-a22cc0d7391f" providerId="ADAL" clId="{7C3411E4-F09C-4F24-9CC0-CF7CD7B6ED75}" dt="2025-05-26T06:37:49.483" v="15" actId="47"/>
        <pc:sldMkLst>
          <pc:docMk/>
          <pc:sldMk cId="3467719896" sldId="982"/>
        </pc:sldMkLst>
      </pc:sldChg>
      <pc:sldChg chg="modSp mod ord">
        <pc:chgData name="Sama, Malla Reddy" userId="f7a08217-848a-4361-9f6b-a22cc0d7391f" providerId="ADAL" clId="{7C3411E4-F09C-4F24-9CC0-CF7CD7B6ED75}" dt="2025-05-26T06:42:27.868" v="60" actId="20577"/>
        <pc:sldMkLst>
          <pc:docMk/>
          <pc:sldMk cId="3655736776" sldId="1120"/>
        </pc:sldMkLst>
      </pc:sldChg>
      <pc:sldChg chg="modSp add del mod ord">
        <pc:chgData name="Sama, Malla Reddy" userId="f7a08217-848a-4361-9f6b-a22cc0d7391f" providerId="ADAL" clId="{7C3411E4-F09C-4F24-9CC0-CF7CD7B6ED75}" dt="2025-05-26T06:58:14.830" v="193" actId="20577"/>
        <pc:sldMkLst>
          <pc:docMk/>
          <pc:sldMk cId="4292861572" sldId="1121"/>
        </pc:sldMkLst>
      </pc:sldChg>
      <pc:sldChg chg="modSp mod ord">
        <pc:chgData name="Sama, Malla Reddy" userId="f7a08217-848a-4361-9f6b-a22cc0d7391f" providerId="ADAL" clId="{7C3411E4-F09C-4F24-9CC0-CF7CD7B6ED75}" dt="2025-05-26T06:38:33.972" v="25" actId="20578"/>
        <pc:sldMkLst>
          <pc:docMk/>
          <pc:sldMk cId="171327857" sldId="1122"/>
        </pc:sldMkLst>
      </pc:sldChg>
      <pc:sldChg chg="modSp add mod">
        <pc:chgData name="Sama, Malla Reddy" userId="f7a08217-848a-4361-9f6b-a22cc0d7391f" providerId="ADAL" clId="{7C3411E4-F09C-4F24-9CC0-CF7CD7B6ED75}" dt="2025-05-26T06:56:34.193" v="186" actId="20577"/>
        <pc:sldMkLst>
          <pc:docMk/>
          <pc:sldMk cId="716622103" sldId="1123"/>
        </pc:sldMkLst>
      </pc:sldChg>
      <pc:sldChg chg="new del">
        <pc:chgData name="Sama, Malla Reddy" userId="f7a08217-848a-4361-9f6b-a22cc0d7391f" providerId="ADAL" clId="{7C3411E4-F09C-4F24-9CC0-CF7CD7B6ED75}" dt="2025-05-26T06:38:52.031" v="29" actId="47"/>
        <pc:sldMkLst>
          <pc:docMk/>
          <pc:sldMk cId="1875516457" sldId="1123"/>
        </pc:sldMkLst>
      </pc:sldChg>
      <pc:sldChg chg="modSp add mod">
        <pc:chgData name="Sama, Malla Reddy" userId="f7a08217-848a-4361-9f6b-a22cc0d7391f" providerId="ADAL" clId="{7C3411E4-F09C-4F24-9CC0-CF7CD7B6ED75}" dt="2025-05-26T06:54:24.711" v="149" actId="6549"/>
        <pc:sldMkLst>
          <pc:docMk/>
          <pc:sldMk cId="1634482662" sldId="1124"/>
        </pc:sldMkLst>
      </pc:sldChg>
      <pc:sldMasterChg chg="modSp mod modSldLayout">
        <pc:chgData name="Sama, Malla Reddy" userId="f7a08217-848a-4361-9f6b-a22cc0d7391f" providerId="ADAL" clId="{7C3411E4-F09C-4F24-9CC0-CF7CD7B6ED75}" dt="2025-05-26T06:35:55.024" v="8"/>
        <pc:sldMasterMkLst>
          <pc:docMk/>
          <pc:sldMasterMk cId="0" sldId="2147483729"/>
        </pc:sldMasterMkLst>
        <pc:sldLayoutChg chg="addSp modSp mod">
          <pc:chgData name="Sama, Malla Reddy" userId="f7a08217-848a-4361-9f6b-a22cc0d7391f" providerId="ADAL" clId="{7C3411E4-F09C-4F24-9CC0-CF7CD7B6ED75}" dt="2025-05-26T06:35:34.850" v="7"/>
          <pc:sldLayoutMkLst>
            <pc:docMk/>
            <pc:sldMasterMk cId="0" sldId="2147483729"/>
            <pc:sldLayoutMk cId="719417900" sldId="2147483770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9/3/2025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9/3/2025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4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220878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S2-2508067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pPr eaLnBrk="1" hangingPunct="1">
              <a:defRPr/>
            </a:pPr>
            <a:r>
              <a:rPr lang="sv-SE" altLang="en-US" sz="1200" b="1" dirty="0">
                <a:latin typeface="+mj-lt"/>
              </a:rPr>
              <a:t>3GPP TSG SA WG2 Meeting #170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+mj-lt"/>
              </a:rPr>
              <a:t>Goteborg, Sweden, 25 – 29 August 2025</a:t>
            </a: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WG2#170</a:t>
            </a:r>
            <a:r>
              <a:rPr lang="en-GB" altLang="de-DE" sz="1200" baseline="0" dirty="0">
                <a:solidFill>
                  <a:schemeClr val="bg1"/>
                </a:solidFill>
              </a:rPr>
              <a:t>  August 25 – 29, 2025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2025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2660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2_Arch/TSGS2_170_Goteborg_2025-08/Docs/S2-2506148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2_Arch/TSGS2_170_Goteborg_2025-08/Docs/S2-2506148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2_Arch/TSGS2_167_Athens_2025-02/Docs/S2-2502787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332505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dirty="0"/>
              <a:t> </a:t>
            </a:r>
            <a:r>
              <a:rPr lang="en-GB" altLang="ko-KR" sz="3600" b="1" dirty="0"/>
              <a:t>5G_Femto </a:t>
            </a:r>
            <a:br>
              <a:rPr lang="en-GB" altLang="ko-KR" sz="3600" b="1" dirty="0"/>
            </a:br>
            <a:r>
              <a:rPr lang="en-US" altLang="de-DE" sz="3600" b="1" dirty="0"/>
              <a:t>Status 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88788" y="4006360"/>
            <a:ext cx="6553255" cy="1314450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br>
              <a:rPr lang="en-US" altLang="en-US" sz="2000" b="1" dirty="0"/>
            </a:br>
            <a:r>
              <a:rPr lang="en-US" altLang="en-US" sz="2000" b="1" dirty="0"/>
              <a:t>NTT DOCOMO</a:t>
            </a:r>
          </a:p>
          <a:p>
            <a:pPr>
              <a:lnSpc>
                <a:spcPct val="80000"/>
              </a:lnSpc>
              <a:defRPr/>
            </a:pPr>
            <a:r>
              <a:rPr lang="en-US" altLang="en-US" sz="2000" b="1" dirty="0"/>
              <a:t>(Rapporteur)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FC68D8-C7D8-0C84-B906-092C2CF90D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227D84-9B2B-EE6F-FC10-08298B62DC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5G_Femto Status at SA#109</a:t>
            </a:r>
            <a:endParaRPr lang="en-US" dirty="0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AFB1F1D7-CBEF-6EBF-5C6A-674596307D1C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340035" y="2337757"/>
            <a:ext cx="8484788" cy="412342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SA#108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The LS In (</a:t>
            </a:r>
            <a:r>
              <a:rPr lang="en-GB" altLang="de-DE" sz="1400" dirty="0">
                <a:hlinkClick r:id="rId3"/>
              </a:rPr>
              <a:t>S2-2506148</a:t>
            </a:r>
            <a:r>
              <a:rPr lang="en-GB" altLang="de-DE" sz="1400" dirty="0"/>
              <a:t>) on “LS from RAN WG3: Reply LS on security verification related to NR </a:t>
            </a:r>
            <a:r>
              <a:rPr lang="en-GB" altLang="de-DE" sz="1400" dirty="0" err="1"/>
              <a:t>Femto</a:t>
            </a:r>
            <a:r>
              <a:rPr lang="en-GB" altLang="de-DE" sz="1400" dirty="0"/>
              <a:t> nodes” was received for information. This </a:t>
            </a:r>
            <a:r>
              <a:rPr lang="en-GB" altLang="de-DE" sz="1400"/>
              <a:t>incoming LS was </a:t>
            </a:r>
            <a:r>
              <a:rPr lang="en-GB" altLang="de-DE" sz="1400" dirty="0"/>
              <a:t>noted, as it did not require any specific action.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endParaRPr lang="en-GB" altLang="de-DE" sz="140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zh-CN" sz="1400" dirty="0">
                <a:solidFill>
                  <a:prstClr val="black"/>
                </a:solidFill>
                <a:sym typeface="+mn-ea"/>
              </a:rPr>
              <a:t>None</a:t>
            </a: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. 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400" dirty="0"/>
              <a:t>None. </a:t>
            </a:r>
            <a:endParaRPr lang="de-DE" altLang="ko-KR" sz="140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GB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Maintenance work and alignment based on work progressed in other working groups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FADAEB71-6A87-25A3-56BC-72A0F8DB1DE9}"/>
              </a:ext>
            </a:extLst>
          </p:cNvPr>
          <p:cNvGraphicFramePr>
            <a:graphicFrameLocks noGrp="1"/>
          </p:cNvGraphicFramePr>
          <p:nvPr/>
        </p:nvGraphicFramePr>
        <p:xfrm>
          <a:off x="159283" y="1109663"/>
          <a:ext cx="8194071" cy="83464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4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94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68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6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0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37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681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1020002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FS_5G_Femto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1040028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5G_Femto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16622103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F89C19-0191-1CE7-E572-D765FC8159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2D2905-85E4-8957-504D-ADAAB3263E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5G_Femto Status after SA2#170</a:t>
            </a:r>
            <a:endParaRPr lang="en-US" dirty="0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C098201D-E224-2CF5-4951-D73DAA398642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340035" y="2329132"/>
            <a:ext cx="8433029" cy="4019910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at SA2#170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The LS In (</a:t>
            </a:r>
            <a:r>
              <a:rPr lang="en-GB" altLang="de-DE" sz="1400" dirty="0">
                <a:hlinkClick r:id="rId3"/>
              </a:rPr>
              <a:t>S2-2506148</a:t>
            </a:r>
            <a:r>
              <a:rPr lang="en-GB" altLang="de-DE" sz="1400" dirty="0"/>
              <a:t>) on “LS from RAN WG3: Reply LS on security verification related to NR </a:t>
            </a:r>
            <a:r>
              <a:rPr lang="en-GB" altLang="de-DE" sz="1400" dirty="0" err="1"/>
              <a:t>Femto</a:t>
            </a:r>
            <a:r>
              <a:rPr lang="en-GB" altLang="de-DE" sz="1400" dirty="0"/>
              <a:t> nodes” was received for information. This incoming LS was noted, as it did not require any specific action.</a:t>
            </a:r>
            <a:endParaRPr lang="en-US" altLang="de-DE" sz="140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endParaRPr lang="en-US" altLang="ko-KR" sz="16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zh-CN" sz="1400" dirty="0">
                <a:solidFill>
                  <a:prstClr val="black"/>
                </a:solidFill>
                <a:sym typeface="+mn-ea"/>
              </a:rPr>
              <a:t>None</a:t>
            </a: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. 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400" dirty="0"/>
              <a:t>None. </a:t>
            </a:r>
            <a:endParaRPr lang="de-DE" altLang="ko-KR" sz="140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GB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Maintenance work and alignment based on work progressed in other working groups</a:t>
            </a:r>
            <a:r>
              <a:rPr lang="en-US" altLang="ko-KR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GB" altLang="ko-KR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46E83C31-2A2F-F663-47FD-AFE66D29671B}"/>
              </a:ext>
            </a:extLst>
          </p:cNvPr>
          <p:cNvGraphicFramePr>
            <a:graphicFrameLocks noGrp="1"/>
          </p:cNvGraphicFramePr>
          <p:nvPr/>
        </p:nvGraphicFramePr>
        <p:xfrm>
          <a:off x="159283" y="1109663"/>
          <a:ext cx="8194071" cy="83464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4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94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68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6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0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37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681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1020002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FS_5G_Femto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1040028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5G_Femto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4482662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95032" y="2194370"/>
            <a:ext cx="5566488" cy="25729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BACKUP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656168095"/>
      </p:ext>
    </p:extLst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052674-ED64-479A-BAC8-10A135B15C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6B8620-3E9F-1DE7-C8FF-C76919B29D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5G_Femto Status at SA#108</a:t>
            </a:r>
            <a:endParaRPr lang="en-US" dirty="0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99970423-162D-2E53-B687-8C7F75D9ED50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340035" y="2337757"/>
            <a:ext cx="8484788" cy="412342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SA#107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Continue of maintenance work from SA2#107</a:t>
            </a:r>
            <a:endParaRPr lang="en-US" altLang="de-DE" sz="14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1 LS In on “LS on security verification related to NR </a:t>
            </a:r>
            <a:r>
              <a:rPr lang="en-GB" altLang="de-DE" sz="1400" dirty="0" err="1"/>
              <a:t>Femtos</a:t>
            </a:r>
            <a:r>
              <a:rPr lang="en-GB" altLang="de-DE" sz="1400" dirty="0"/>
              <a:t>” for information.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4 CRs are approved at SA2#168.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LS from RAN WG3: Reply LS on NR </a:t>
            </a:r>
            <a:r>
              <a:rPr lang="en-GB" altLang="de-DE" sz="1400" dirty="0" err="1"/>
              <a:t>Femto</a:t>
            </a:r>
            <a:r>
              <a:rPr lang="en-GB" altLang="de-DE" sz="1400" dirty="0"/>
              <a:t> node shared by PLMN and PNI-NPN</a:t>
            </a:r>
          </a:p>
          <a:p>
            <a:pPr lvl="2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1 CR is approved in relation to the RAN WG3 LS in SA2#169.</a:t>
            </a:r>
            <a:endParaRPr lang="en-US" altLang="de-DE" sz="1400" dirty="0"/>
          </a:p>
          <a:p>
            <a:pPr marL="914400" lvl="2" indent="0">
              <a:spcBef>
                <a:spcPts val="0"/>
              </a:spcBef>
              <a:spcAft>
                <a:spcPts val="200"/>
              </a:spcAft>
              <a:buNone/>
            </a:pPr>
            <a:endParaRPr lang="en-GB" altLang="de-DE" sz="140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zh-CN" sz="1400" dirty="0">
                <a:solidFill>
                  <a:prstClr val="black"/>
                </a:solidFill>
                <a:sym typeface="+mn-ea"/>
              </a:rPr>
              <a:t>None</a:t>
            </a: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. 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400" dirty="0"/>
              <a:t>None. </a:t>
            </a:r>
            <a:endParaRPr lang="de-DE" altLang="ko-KR" sz="140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GB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Maintenance work and alignment based on work progressed in other working groups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744E5C55-D694-BFE3-F4EF-EE92A9F84E94}"/>
              </a:ext>
            </a:extLst>
          </p:cNvPr>
          <p:cNvGraphicFramePr>
            <a:graphicFrameLocks noGrp="1"/>
          </p:cNvGraphicFramePr>
          <p:nvPr/>
        </p:nvGraphicFramePr>
        <p:xfrm>
          <a:off x="159283" y="1109663"/>
          <a:ext cx="8194071" cy="83464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4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94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68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6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0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37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681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1020002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FS_5G_Femto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1040028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5G_Femto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50535809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1E314F-4206-AE11-5234-1202F2BBCB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1A8465-D397-BBD3-3A62-973C598C37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5G_Femto Status after SA2#169</a:t>
            </a:r>
            <a:endParaRPr lang="en-US" dirty="0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D4D1E491-B454-0D6A-552F-1ABC9C7DBCF8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340035" y="2329132"/>
            <a:ext cx="8433029" cy="4019910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SA2#168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Continue maintenance work at SA2#169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LS from RAN WG3: Reply LS on NR </a:t>
            </a:r>
            <a:r>
              <a:rPr lang="en-GB" altLang="de-DE" sz="1400" dirty="0" err="1"/>
              <a:t>Femto</a:t>
            </a:r>
            <a:r>
              <a:rPr lang="en-GB" altLang="de-DE" sz="1400" dirty="0"/>
              <a:t> node shared by PLMN and PNI-NPN</a:t>
            </a:r>
          </a:p>
          <a:p>
            <a:pPr lvl="2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1 CR is approved in relation to RAN WG3 LS.</a:t>
            </a:r>
            <a:endParaRPr lang="en-US" altLang="de-DE" sz="140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endParaRPr lang="en-US" altLang="ko-KR" sz="16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zh-CN" sz="1400" dirty="0">
                <a:solidFill>
                  <a:prstClr val="black"/>
                </a:solidFill>
                <a:sym typeface="+mn-ea"/>
              </a:rPr>
              <a:t>None</a:t>
            </a: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. 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400" dirty="0"/>
              <a:t>None. </a:t>
            </a:r>
            <a:endParaRPr lang="de-DE" altLang="ko-KR" sz="140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GB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Maintenance work and alignment based on work progressed in other working groups</a:t>
            </a:r>
            <a:r>
              <a:rPr lang="en-US" altLang="ko-KR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GB" altLang="ko-KR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472258F2-9F6C-DBE9-7A53-AC7863E2C03E}"/>
              </a:ext>
            </a:extLst>
          </p:cNvPr>
          <p:cNvGraphicFramePr>
            <a:graphicFrameLocks noGrp="1"/>
          </p:cNvGraphicFramePr>
          <p:nvPr/>
        </p:nvGraphicFramePr>
        <p:xfrm>
          <a:off x="159283" y="1109663"/>
          <a:ext cx="8194071" cy="83464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4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94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68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6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0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37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681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1020002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FS_5G_Femto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1040028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5G_Femto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8615285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5G_Femto Status after SA2#168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340035" y="2329132"/>
            <a:ext cx="8433029" cy="4019910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SA2#168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Continue maintenance work at SA2#168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/>
              <a:t>1 </a:t>
            </a:r>
            <a:r>
              <a:rPr lang="en-GB" altLang="de-DE" sz="1400" dirty="0"/>
              <a:t>LS In on “LS on security verification related to NR </a:t>
            </a:r>
            <a:r>
              <a:rPr lang="en-GB" altLang="de-DE" sz="1400" dirty="0" err="1"/>
              <a:t>Femtos</a:t>
            </a:r>
            <a:r>
              <a:rPr lang="en-GB" altLang="de-DE" sz="1400" dirty="0"/>
              <a:t>” for information.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4 CRs are approved at SA2#168</a:t>
            </a:r>
            <a:r>
              <a:rPr lang="en-US" altLang="de-DE" sz="1400" dirty="0"/>
              <a:t>.</a:t>
            </a: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endParaRPr lang="en-US" altLang="ko-KR" sz="16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zh-CN" sz="1400" dirty="0">
                <a:solidFill>
                  <a:prstClr val="black"/>
                </a:solidFill>
                <a:sym typeface="+mn-ea"/>
              </a:rPr>
              <a:t>None</a:t>
            </a: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. 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400" dirty="0"/>
              <a:t>None. </a:t>
            </a:r>
            <a:endParaRPr lang="de-DE" altLang="ko-KR" sz="140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GB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Maintenance work and alignment based on work progressed in other working groups</a:t>
            </a:r>
            <a:r>
              <a:rPr lang="en-US" altLang="ko-KR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GB" altLang="ko-KR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A74CC0A5-D8BA-12C6-D778-66C2A7B1031B}"/>
              </a:ext>
            </a:extLst>
          </p:cNvPr>
          <p:cNvGraphicFramePr>
            <a:graphicFrameLocks noGrp="1"/>
          </p:cNvGraphicFramePr>
          <p:nvPr/>
        </p:nvGraphicFramePr>
        <p:xfrm>
          <a:off x="159283" y="1109663"/>
          <a:ext cx="8194071" cy="83464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4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94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68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6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0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37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681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1020002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FS_5G_Femto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1040028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5G_Femto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92861572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5G_Femto Status at SA#107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340035" y="2337757"/>
            <a:ext cx="8484788" cy="412342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SA2#167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A total of 5 CRs (4 CRs for TS 23.501 and 1 CR for TS 23.502)</a:t>
            </a:r>
            <a:r>
              <a:rPr lang="en-US" altLang="de-DE" sz="1400" kern="0" dirty="0"/>
              <a:t> were agreed on the clarification on CAG information provisioning and roaming aspect</a:t>
            </a:r>
            <a:r>
              <a:rPr lang="en-GB" altLang="de-DE" sz="1400" dirty="0"/>
              <a:t>.</a:t>
            </a:r>
            <a:endParaRPr lang="en-US" altLang="de-DE" sz="1000" kern="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LS on NR </a:t>
            </a:r>
            <a:r>
              <a:rPr lang="en-GB" altLang="de-DE" sz="1400" dirty="0" err="1"/>
              <a:t>Femto</a:t>
            </a:r>
            <a:r>
              <a:rPr lang="en-GB" altLang="de-DE" sz="1400" dirty="0"/>
              <a:t> node shared by PLMN and PNI-NPN</a:t>
            </a:r>
            <a:r>
              <a:rPr lang="en-US" altLang="de-DE" sz="1400" dirty="0"/>
              <a:t> is approved and forwarded to RAN3 (</a:t>
            </a:r>
            <a:r>
              <a:rPr lang="en-US" altLang="de-DE" sz="1400" dirty="0">
                <a:hlinkClick r:id="rId3"/>
              </a:rPr>
              <a:t>S2-2502787</a:t>
            </a:r>
            <a:r>
              <a:rPr lang="en-US" altLang="de-DE" sz="1400" dirty="0"/>
              <a:t>).</a:t>
            </a:r>
          </a:p>
          <a:p>
            <a:pPr marL="914400" lvl="2" indent="0">
              <a:spcBef>
                <a:spcPts val="0"/>
              </a:spcBef>
              <a:spcAft>
                <a:spcPts val="200"/>
              </a:spcAft>
              <a:buNone/>
            </a:pPr>
            <a:endParaRPr lang="en-GB" altLang="de-DE" sz="140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zh-CN" sz="1400" dirty="0">
                <a:solidFill>
                  <a:prstClr val="black"/>
                </a:solidFill>
                <a:sym typeface="+mn-ea"/>
              </a:rPr>
              <a:t>Depending on the LS response, there may be dependencies on the RAN</a:t>
            </a: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. 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400" dirty="0"/>
              <a:t>None. </a:t>
            </a:r>
            <a:endParaRPr lang="de-DE" altLang="ko-KR" sz="140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GB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Maintenance work and alignment based on work progressed in other working groups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A74CC0A5-D8BA-12C6-D778-66C2A7B103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0738023"/>
              </p:ext>
            </p:extLst>
          </p:nvPr>
        </p:nvGraphicFramePr>
        <p:xfrm>
          <a:off x="159283" y="1109663"/>
          <a:ext cx="8194071" cy="83464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4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94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68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6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0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37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681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1020002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FS_5G_Femto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1040028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5G_Femto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32785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dcc30912-d230-4cc2-b11f-bb5ca2a6b6f5"/>
    <ds:schemaRef ds:uri="09cef1fd-e61b-4dbf-b745-21988b13f978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3913</TotalTime>
  <Words>822</Words>
  <Application>Microsoft Office PowerPoint</Application>
  <PresentationFormat>On-screen Show (4:3)</PresentationFormat>
  <Paragraphs>201</Paragraphs>
  <Slides>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 5G_Femto  Status Report</vt:lpstr>
      <vt:lpstr>5G_Femto Status at SA#109</vt:lpstr>
      <vt:lpstr>5G_Femto Status after SA2#170</vt:lpstr>
      <vt:lpstr>BACKUP</vt:lpstr>
      <vt:lpstr>5G_Femto Status at SA#108</vt:lpstr>
      <vt:lpstr>5G_Femto Status after SA2#169</vt:lpstr>
      <vt:lpstr>5G_Femto Status after SA2#168</vt:lpstr>
      <vt:lpstr>5G_Femto Status at SA#107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DOCOMO1</cp:lastModifiedBy>
  <cp:revision>2214</cp:revision>
  <dcterms:created xsi:type="dcterms:W3CDTF">2008-08-30T09:32:10Z</dcterms:created>
  <dcterms:modified xsi:type="dcterms:W3CDTF">2025-09-03T09:59:51Z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